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BB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1584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2021</c:v>
                </c:pt>
              </c:strCache>
            </c:strRef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Recycled Wooden Furniture</c:v>
                </c:pt>
                <c:pt idx="1">
                  <c:v>Eco-Friendly Décor Items</c:v>
                </c:pt>
                <c:pt idx="2">
                  <c:v>Biodegradable Kitchenware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CC9-40DC-AC19-7FE0E9219B5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2022</c:v>
                </c:pt>
              </c:strCache>
            </c:strRef>
          </c:tx>
          <c:spPr>
            <a:ln w="22225" cap="rnd">
              <a:solidFill>
                <a:schemeClr val="accent2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2"/>
              </a:solidFill>
              <a:ln w="9525">
                <a:solidFill>
                  <a:schemeClr val="accent2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Recycled Wooden Furniture</c:v>
                </c:pt>
                <c:pt idx="1">
                  <c:v>Eco-Friendly Décor Items</c:v>
                </c:pt>
                <c:pt idx="2">
                  <c:v>Biodegradable Kitchenware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CC9-40DC-AC19-7FE0E9219B5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2023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Recycled Wooden Furniture</c:v>
                </c:pt>
                <c:pt idx="1">
                  <c:v>Eco-Friendly Décor Items</c:v>
                </c:pt>
                <c:pt idx="2">
                  <c:v>Biodegradable Kitchenware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2</c:v>
                </c:pt>
                <c:pt idx="1">
                  <c:v>3</c:v>
                </c:pt>
                <c:pt idx="2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FCC9-40DC-AC19-7FE0E9219B55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108867024"/>
        <c:axId val="1108864528"/>
      </c:lineChart>
      <c:catAx>
        <c:axId val="11088670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8864528"/>
        <c:crosses val="autoZero"/>
        <c:auto val="1"/>
        <c:lblAlgn val="ctr"/>
        <c:lblOffset val="100"/>
        <c:noMultiLvlLbl val="0"/>
      </c:catAx>
      <c:valAx>
        <c:axId val="110886452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088670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E7FECA2-749F-486E-95D8-0082A845437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CCDD5B-5364-42DE-AAF2-8B0BEAE881B5}">
      <dgm:prSet phldrT="[Text]"/>
      <dgm:spPr>
        <a:solidFill>
          <a:srgbClr val="4CBB17"/>
        </a:solidFill>
      </dgm:spPr>
      <dgm:t>
        <a:bodyPr/>
        <a:lstStyle/>
        <a:p>
          <a:r>
            <a:rPr lang="en-US"/>
            <a:t>Mission</a:t>
          </a:r>
          <a:endParaRPr lang="en-US" dirty="0"/>
        </a:p>
      </dgm:t>
    </dgm:pt>
    <dgm:pt modelId="{56D20791-2229-4961-AD2B-F317F1EC18D9}" type="parTrans" cxnId="{14333ABA-F22F-4511-AEFC-51061B53662B}">
      <dgm:prSet/>
      <dgm:spPr/>
      <dgm:t>
        <a:bodyPr/>
        <a:lstStyle/>
        <a:p>
          <a:endParaRPr lang="en-US"/>
        </a:p>
      </dgm:t>
    </dgm:pt>
    <dgm:pt modelId="{B35375A0-65A2-4907-AE0A-48404B00C108}" type="sibTrans" cxnId="{14333ABA-F22F-4511-AEFC-51061B53662B}">
      <dgm:prSet/>
      <dgm:spPr/>
      <dgm:t>
        <a:bodyPr/>
        <a:lstStyle/>
        <a:p>
          <a:endParaRPr lang="en-US"/>
        </a:p>
      </dgm:t>
    </dgm:pt>
    <dgm:pt modelId="{EEAEB567-ED8A-4C20-BEC1-ED9070FE618F}">
      <dgm:prSet phldrT="[Text]"/>
      <dgm:spPr>
        <a:solidFill>
          <a:srgbClr val="4CBB17"/>
        </a:solidFill>
      </dgm:spPr>
      <dgm:t>
        <a:bodyPr/>
        <a:lstStyle/>
        <a:p>
          <a:r>
            <a:rPr lang="en-US" dirty="0"/>
            <a:t>Vision</a:t>
          </a:r>
        </a:p>
      </dgm:t>
    </dgm:pt>
    <dgm:pt modelId="{58B50944-6802-4FFE-9A95-E12D05BD8FB6}" type="parTrans" cxnId="{CDAE9ACC-A171-4167-A36F-60B5B6EDBB3F}">
      <dgm:prSet/>
      <dgm:spPr/>
      <dgm:t>
        <a:bodyPr/>
        <a:lstStyle/>
        <a:p>
          <a:endParaRPr lang="en-US"/>
        </a:p>
      </dgm:t>
    </dgm:pt>
    <dgm:pt modelId="{2F9445BC-953B-49DE-A685-48FE70C1F256}" type="sibTrans" cxnId="{CDAE9ACC-A171-4167-A36F-60B5B6EDBB3F}">
      <dgm:prSet/>
      <dgm:spPr/>
      <dgm:t>
        <a:bodyPr/>
        <a:lstStyle/>
        <a:p>
          <a:endParaRPr lang="en-US"/>
        </a:p>
      </dgm:t>
    </dgm:pt>
    <dgm:pt modelId="{F69C1B0E-CA13-4394-B6B3-ECD5445AA9CB}">
      <dgm:prSet phldrT="[Text]"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Striving to become a global leader in sustainable design and innovation</a:t>
          </a:r>
        </a:p>
      </dgm:t>
    </dgm:pt>
    <dgm:pt modelId="{71E68AE9-C767-4FE4-AF54-9F714A0E0466}" type="parTrans" cxnId="{3F824459-CFFC-4D37-A614-6BF4DB43258A}">
      <dgm:prSet/>
      <dgm:spPr/>
      <dgm:t>
        <a:bodyPr/>
        <a:lstStyle/>
        <a:p>
          <a:endParaRPr lang="en-US"/>
        </a:p>
      </dgm:t>
    </dgm:pt>
    <dgm:pt modelId="{AD379444-269C-499C-A350-2A2D7490C40D}" type="sibTrans" cxnId="{3F824459-CFFC-4D37-A614-6BF4DB43258A}">
      <dgm:prSet/>
      <dgm:spPr/>
      <dgm:t>
        <a:bodyPr/>
        <a:lstStyle/>
        <a:p>
          <a:endParaRPr lang="en-US"/>
        </a:p>
      </dgm:t>
    </dgm:pt>
    <dgm:pt modelId="{DEABB3EA-81CD-457D-B14E-4E989E715140}">
      <dgm:prSet phldrT="[Text]"/>
      <dgm:spPr>
        <a:solidFill>
          <a:srgbClr val="4CBB17"/>
        </a:solidFill>
      </dgm:spPr>
      <dgm:t>
        <a:bodyPr/>
        <a:lstStyle/>
        <a:p>
          <a:r>
            <a:rPr lang="en-US" dirty="0"/>
            <a:t>Offices</a:t>
          </a:r>
        </a:p>
      </dgm:t>
    </dgm:pt>
    <dgm:pt modelId="{37F3533B-AE64-4ABA-8885-F7561FEB3368}" type="parTrans" cxnId="{94CE8E2B-C38D-4939-800C-BAB5036B3B45}">
      <dgm:prSet/>
      <dgm:spPr/>
      <dgm:t>
        <a:bodyPr/>
        <a:lstStyle/>
        <a:p>
          <a:endParaRPr lang="en-US"/>
        </a:p>
      </dgm:t>
    </dgm:pt>
    <dgm:pt modelId="{B4CB288E-9877-467F-849F-58C515A4398C}" type="sibTrans" cxnId="{94CE8E2B-C38D-4939-800C-BAB5036B3B45}">
      <dgm:prSet/>
      <dgm:spPr/>
      <dgm:t>
        <a:bodyPr/>
        <a:lstStyle/>
        <a:p>
          <a:endParaRPr lang="en-US"/>
        </a:p>
      </dgm:t>
    </dgm:pt>
    <dgm:pt modelId="{90F1BDE5-4EB8-4EAB-8557-E7CD06A4BF77}">
      <dgm:prSet phldrT="[Text]"/>
      <dgm:spPr>
        <a:solidFill>
          <a:srgbClr val="4CBB17"/>
        </a:solidFill>
      </dgm:spPr>
      <dgm:t>
        <a:bodyPr/>
        <a:lstStyle/>
        <a:p>
          <a:r>
            <a:rPr lang="en-US" dirty="0"/>
            <a:t>Staff</a:t>
          </a:r>
        </a:p>
      </dgm:t>
    </dgm:pt>
    <dgm:pt modelId="{EF347498-E685-467E-943F-77D5D83B3901}" type="parTrans" cxnId="{3B086A28-401E-4ECB-BD35-B1A35695D348}">
      <dgm:prSet/>
      <dgm:spPr/>
      <dgm:t>
        <a:bodyPr/>
        <a:lstStyle/>
        <a:p>
          <a:endParaRPr lang="en-US"/>
        </a:p>
      </dgm:t>
    </dgm:pt>
    <dgm:pt modelId="{4EB2B7F1-2688-48F6-B4A6-BF26FDF15442}" type="sibTrans" cxnId="{3B086A28-401E-4ECB-BD35-B1A35695D348}">
      <dgm:prSet/>
      <dgm:spPr/>
      <dgm:t>
        <a:bodyPr/>
        <a:lstStyle/>
        <a:p>
          <a:endParaRPr lang="en-US"/>
        </a:p>
      </dgm:t>
    </dgm:pt>
    <dgm:pt modelId="{0DFF6360-312D-42DD-B17D-98155CC8E11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4 offices and 35 retail outlets</a:t>
          </a:r>
        </a:p>
      </dgm:t>
    </dgm:pt>
    <dgm:pt modelId="{38B43160-49FD-4D76-8C2B-C027077A6B74}" type="parTrans" cxnId="{DFE15691-1A6B-40A2-B302-712F321C2C9E}">
      <dgm:prSet/>
      <dgm:spPr/>
      <dgm:t>
        <a:bodyPr/>
        <a:lstStyle/>
        <a:p>
          <a:endParaRPr lang="en-US"/>
        </a:p>
      </dgm:t>
    </dgm:pt>
    <dgm:pt modelId="{30093FF9-23B4-4043-9022-C56809792EC7}" type="sibTrans" cxnId="{DFE15691-1A6B-40A2-B302-712F321C2C9E}">
      <dgm:prSet/>
      <dgm:spPr/>
      <dgm:t>
        <a:bodyPr/>
        <a:lstStyle/>
        <a:p>
          <a:endParaRPr lang="en-US"/>
        </a:p>
      </dgm:t>
    </dgm:pt>
    <dgm:pt modelId="{9598E1F1-C53B-45AB-B404-BFF71369F88C}">
      <dgm:prSet/>
      <dgm:spPr/>
      <dgm:t>
        <a:bodyPr/>
        <a:lstStyle/>
        <a:p>
          <a:r>
            <a:rPr lang="en-US" dirty="0">
              <a:solidFill>
                <a:schemeClr val="bg1"/>
              </a:solidFill>
            </a:rPr>
            <a:t>Over 500 professionals dedicated to innovation</a:t>
          </a:r>
        </a:p>
      </dgm:t>
    </dgm:pt>
    <dgm:pt modelId="{AFB6E45B-2CC2-4418-A72F-3DA7668E2AFE}" type="parTrans" cxnId="{84B3EF60-6ADA-45AE-82DE-A8FE2273D28D}">
      <dgm:prSet/>
      <dgm:spPr/>
      <dgm:t>
        <a:bodyPr/>
        <a:lstStyle/>
        <a:p>
          <a:endParaRPr lang="en-US"/>
        </a:p>
      </dgm:t>
    </dgm:pt>
    <dgm:pt modelId="{36952420-708C-44CD-BF9B-0C201E7AF527}" type="sibTrans" cxnId="{84B3EF60-6ADA-45AE-82DE-A8FE2273D28D}">
      <dgm:prSet/>
      <dgm:spPr/>
      <dgm:t>
        <a:bodyPr/>
        <a:lstStyle/>
        <a:p>
          <a:endParaRPr lang="en-US"/>
        </a:p>
      </dgm:t>
    </dgm:pt>
    <dgm:pt modelId="{B787FC2E-5F55-42B6-84F2-23B7AE1BCC5C}">
      <dgm:prSet phldrT="[Text]"/>
      <dgm:spPr>
        <a:noFill/>
      </dgm:spPr>
      <dgm:t>
        <a:bodyPr/>
        <a:lstStyle/>
        <a:p>
          <a:r>
            <a:rPr lang="en-US" dirty="0">
              <a:solidFill>
                <a:schemeClr val="bg1"/>
              </a:solidFill>
            </a:rPr>
            <a:t>To create eco-friendly home décor that enhances every living space while reducing environmental impact</a:t>
          </a:r>
        </a:p>
      </dgm:t>
    </dgm:pt>
    <dgm:pt modelId="{CA8CC321-62BB-4429-B809-C021A97E8E5B}" type="sibTrans" cxnId="{E7AA2233-3221-4350-A202-27F493994A4C}">
      <dgm:prSet/>
      <dgm:spPr/>
      <dgm:t>
        <a:bodyPr/>
        <a:lstStyle/>
        <a:p>
          <a:endParaRPr lang="en-US"/>
        </a:p>
      </dgm:t>
    </dgm:pt>
    <dgm:pt modelId="{2CBC9614-36F9-4057-BDA0-A68C0ACD947E}" type="parTrans" cxnId="{E7AA2233-3221-4350-A202-27F493994A4C}">
      <dgm:prSet/>
      <dgm:spPr/>
      <dgm:t>
        <a:bodyPr/>
        <a:lstStyle/>
        <a:p>
          <a:endParaRPr lang="en-US"/>
        </a:p>
      </dgm:t>
    </dgm:pt>
    <dgm:pt modelId="{CD2031D8-2AC0-4760-AA82-07EF3AC47EBE}" type="pres">
      <dgm:prSet presAssocID="{BE7FECA2-749F-486E-95D8-0082A8454379}" presName="linear" presStyleCnt="0">
        <dgm:presLayoutVars>
          <dgm:animLvl val="lvl"/>
          <dgm:resizeHandles val="exact"/>
        </dgm:presLayoutVars>
      </dgm:prSet>
      <dgm:spPr/>
    </dgm:pt>
    <dgm:pt modelId="{E365A8BA-DD8B-4476-89ED-495D96159680}" type="pres">
      <dgm:prSet presAssocID="{23CCDD5B-5364-42DE-AAF2-8B0BEAE881B5}" presName="parentText" presStyleLbl="node1" presStyleIdx="0" presStyleCnt="4" custLinFactNeighborX="-35156" custLinFactNeighborY="-390">
        <dgm:presLayoutVars>
          <dgm:chMax val="0"/>
          <dgm:bulletEnabled val="1"/>
        </dgm:presLayoutVars>
      </dgm:prSet>
      <dgm:spPr/>
    </dgm:pt>
    <dgm:pt modelId="{7CD2B520-B18E-4009-B10E-B9AC475CAF69}" type="pres">
      <dgm:prSet presAssocID="{23CCDD5B-5364-42DE-AAF2-8B0BEAE881B5}" presName="childText" presStyleLbl="revTx" presStyleIdx="0" presStyleCnt="4">
        <dgm:presLayoutVars>
          <dgm:bulletEnabled val="1"/>
        </dgm:presLayoutVars>
      </dgm:prSet>
      <dgm:spPr/>
    </dgm:pt>
    <dgm:pt modelId="{0C64D4AC-7BB1-4B3F-8364-A52E8860E96C}" type="pres">
      <dgm:prSet presAssocID="{EEAEB567-ED8A-4C20-BEC1-ED9070FE618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4277F81-075B-4E5B-89E6-C88C6F1D1537}" type="pres">
      <dgm:prSet presAssocID="{EEAEB567-ED8A-4C20-BEC1-ED9070FE618F}" presName="childText" presStyleLbl="revTx" presStyleIdx="1" presStyleCnt="4">
        <dgm:presLayoutVars>
          <dgm:bulletEnabled val="1"/>
        </dgm:presLayoutVars>
      </dgm:prSet>
      <dgm:spPr/>
    </dgm:pt>
    <dgm:pt modelId="{38CBA659-E65F-4378-B5B5-9C890C96B724}" type="pres">
      <dgm:prSet presAssocID="{DEABB3EA-81CD-457D-B14E-4E989E715140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B69E5B4-8C26-4174-814F-E146F021A547}" type="pres">
      <dgm:prSet presAssocID="{DEABB3EA-81CD-457D-B14E-4E989E715140}" presName="childText" presStyleLbl="revTx" presStyleIdx="2" presStyleCnt="4">
        <dgm:presLayoutVars>
          <dgm:bulletEnabled val="1"/>
        </dgm:presLayoutVars>
      </dgm:prSet>
      <dgm:spPr/>
    </dgm:pt>
    <dgm:pt modelId="{27508FB3-F6EA-4AEC-B2FE-8FD86A2EFB00}" type="pres">
      <dgm:prSet presAssocID="{90F1BDE5-4EB8-4EAB-8557-E7CD06A4BF7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64CD370B-8200-474A-AEDB-4A4A25BE2A5E}" type="pres">
      <dgm:prSet presAssocID="{90F1BDE5-4EB8-4EAB-8557-E7CD06A4BF77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3B086A28-401E-4ECB-BD35-B1A35695D348}" srcId="{BE7FECA2-749F-486E-95D8-0082A8454379}" destId="{90F1BDE5-4EB8-4EAB-8557-E7CD06A4BF77}" srcOrd="3" destOrd="0" parTransId="{EF347498-E685-467E-943F-77D5D83B3901}" sibTransId="{4EB2B7F1-2688-48F6-B4A6-BF26FDF15442}"/>
    <dgm:cxn modelId="{94CE8E2B-C38D-4939-800C-BAB5036B3B45}" srcId="{BE7FECA2-749F-486E-95D8-0082A8454379}" destId="{DEABB3EA-81CD-457D-B14E-4E989E715140}" srcOrd="2" destOrd="0" parTransId="{37F3533B-AE64-4ABA-8885-F7561FEB3368}" sibTransId="{B4CB288E-9877-467F-849F-58C515A4398C}"/>
    <dgm:cxn modelId="{8CF09F2D-A1AD-43B6-BC5B-59B2746A006D}" type="presOf" srcId="{90F1BDE5-4EB8-4EAB-8557-E7CD06A4BF77}" destId="{27508FB3-F6EA-4AEC-B2FE-8FD86A2EFB00}" srcOrd="0" destOrd="0" presId="urn:microsoft.com/office/officeart/2005/8/layout/vList2"/>
    <dgm:cxn modelId="{E7AA2233-3221-4350-A202-27F493994A4C}" srcId="{23CCDD5B-5364-42DE-AAF2-8B0BEAE881B5}" destId="{B787FC2E-5F55-42B6-84F2-23B7AE1BCC5C}" srcOrd="0" destOrd="0" parTransId="{2CBC9614-36F9-4057-BDA0-A68C0ACD947E}" sibTransId="{CA8CC321-62BB-4429-B809-C021A97E8E5B}"/>
    <dgm:cxn modelId="{84B3EF60-6ADA-45AE-82DE-A8FE2273D28D}" srcId="{90F1BDE5-4EB8-4EAB-8557-E7CD06A4BF77}" destId="{9598E1F1-C53B-45AB-B404-BFF71369F88C}" srcOrd="0" destOrd="0" parTransId="{AFB6E45B-2CC2-4418-A72F-3DA7668E2AFE}" sibTransId="{36952420-708C-44CD-BF9B-0C201E7AF527}"/>
    <dgm:cxn modelId="{13719964-3DCF-4655-BA7C-E5D814E5699B}" type="presOf" srcId="{F69C1B0E-CA13-4394-B6B3-ECD5445AA9CB}" destId="{F4277F81-075B-4E5B-89E6-C88C6F1D1537}" srcOrd="0" destOrd="0" presId="urn:microsoft.com/office/officeart/2005/8/layout/vList2"/>
    <dgm:cxn modelId="{D7E70A4D-C4E2-422D-B1F2-9C2E05D1A243}" type="presOf" srcId="{EEAEB567-ED8A-4C20-BEC1-ED9070FE618F}" destId="{0C64D4AC-7BB1-4B3F-8364-A52E8860E96C}" srcOrd="0" destOrd="0" presId="urn:microsoft.com/office/officeart/2005/8/layout/vList2"/>
    <dgm:cxn modelId="{C067206D-672C-496D-9CA8-53996392C585}" type="presOf" srcId="{0DFF6360-312D-42DD-B17D-98155CC8E11C}" destId="{2B69E5B4-8C26-4174-814F-E146F021A547}" srcOrd="0" destOrd="0" presId="urn:microsoft.com/office/officeart/2005/8/layout/vList2"/>
    <dgm:cxn modelId="{3F824459-CFFC-4D37-A614-6BF4DB43258A}" srcId="{EEAEB567-ED8A-4C20-BEC1-ED9070FE618F}" destId="{F69C1B0E-CA13-4394-B6B3-ECD5445AA9CB}" srcOrd="0" destOrd="0" parTransId="{71E68AE9-C767-4FE4-AF54-9F714A0E0466}" sibTransId="{AD379444-269C-499C-A350-2A2D7490C40D}"/>
    <dgm:cxn modelId="{DFE15691-1A6B-40A2-B302-712F321C2C9E}" srcId="{DEABB3EA-81CD-457D-B14E-4E989E715140}" destId="{0DFF6360-312D-42DD-B17D-98155CC8E11C}" srcOrd="0" destOrd="0" parTransId="{38B43160-49FD-4D76-8C2B-C027077A6B74}" sibTransId="{30093FF9-23B4-4043-9022-C56809792EC7}"/>
    <dgm:cxn modelId="{BC159096-C94A-4B77-AB56-AD5DE57CAE89}" type="presOf" srcId="{BE7FECA2-749F-486E-95D8-0082A8454379}" destId="{CD2031D8-2AC0-4760-AA82-07EF3AC47EBE}" srcOrd="0" destOrd="0" presId="urn:microsoft.com/office/officeart/2005/8/layout/vList2"/>
    <dgm:cxn modelId="{0C55D49D-9CCB-4399-A9CC-1C6629ED6DB9}" type="presOf" srcId="{DEABB3EA-81CD-457D-B14E-4E989E715140}" destId="{38CBA659-E65F-4378-B5B5-9C890C96B724}" srcOrd="0" destOrd="0" presId="urn:microsoft.com/office/officeart/2005/8/layout/vList2"/>
    <dgm:cxn modelId="{0A9622AC-DFE7-4952-AA55-9F7656627187}" type="presOf" srcId="{23CCDD5B-5364-42DE-AAF2-8B0BEAE881B5}" destId="{E365A8BA-DD8B-4476-89ED-495D96159680}" srcOrd="0" destOrd="0" presId="urn:microsoft.com/office/officeart/2005/8/layout/vList2"/>
    <dgm:cxn modelId="{A5DDC4B0-C7EE-4E75-A4EB-797AA413ADE1}" type="presOf" srcId="{B787FC2E-5F55-42B6-84F2-23B7AE1BCC5C}" destId="{7CD2B520-B18E-4009-B10E-B9AC475CAF69}" srcOrd="0" destOrd="0" presId="urn:microsoft.com/office/officeart/2005/8/layout/vList2"/>
    <dgm:cxn modelId="{AD1ED2B9-5B92-447D-A4BC-15B279C84656}" type="presOf" srcId="{9598E1F1-C53B-45AB-B404-BFF71369F88C}" destId="{64CD370B-8200-474A-AEDB-4A4A25BE2A5E}" srcOrd="0" destOrd="0" presId="urn:microsoft.com/office/officeart/2005/8/layout/vList2"/>
    <dgm:cxn modelId="{14333ABA-F22F-4511-AEFC-51061B53662B}" srcId="{BE7FECA2-749F-486E-95D8-0082A8454379}" destId="{23CCDD5B-5364-42DE-AAF2-8B0BEAE881B5}" srcOrd="0" destOrd="0" parTransId="{56D20791-2229-4961-AD2B-F317F1EC18D9}" sibTransId="{B35375A0-65A2-4907-AE0A-48404B00C108}"/>
    <dgm:cxn modelId="{CDAE9ACC-A171-4167-A36F-60B5B6EDBB3F}" srcId="{BE7FECA2-749F-486E-95D8-0082A8454379}" destId="{EEAEB567-ED8A-4C20-BEC1-ED9070FE618F}" srcOrd="1" destOrd="0" parTransId="{58B50944-6802-4FFE-9A95-E12D05BD8FB6}" sibTransId="{2F9445BC-953B-49DE-A685-48FE70C1F256}"/>
    <dgm:cxn modelId="{B0DA4DDD-EB31-4ED4-9A3E-D08AAA6478E0}" type="presParOf" srcId="{CD2031D8-2AC0-4760-AA82-07EF3AC47EBE}" destId="{E365A8BA-DD8B-4476-89ED-495D96159680}" srcOrd="0" destOrd="0" presId="urn:microsoft.com/office/officeart/2005/8/layout/vList2"/>
    <dgm:cxn modelId="{84C5E590-3ED0-4125-BBE1-97031C8DA900}" type="presParOf" srcId="{CD2031D8-2AC0-4760-AA82-07EF3AC47EBE}" destId="{7CD2B520-B18E-4009-B10E-B9AC475CAF69}" srcOrd="1" destOrd="0" presId="urn:microsoft.com/office/officeart/2005/8/layout/vList2"/>
    <dgm:cxn modelId="{E3EF5F9A-8D5D-4BCA-A3B3-53EF26B2372A}" type="presParOf" srcId="{CD2031D8-2AC0-4760-AA82-07EF3AC47EBE}" destId="{0C64D4AC-7BB1-4B3F-8364-A52E8860E96C}" srcOrd="2" destOrd="0" presId="urn:microsoft.com/office/officeart/2005/8/layout/vList2"/>
    <dgm:cxn modelId="{031DBD2C-3AAE-4FC4-934F-E6A71D387DD9}" type="presParOf" srcId="{CD2031D8-2AC0-4760-AA82-07EF3AC47EBE}" destId="{F4277F81-075B-4E5B-89E6-C88C6F1D1537}" srcOrd="3" destOrd="0" presId="urn:microsoft.com/office/officeart/2005/8/layout/vList2"/>
    <dgm:cxn modelId="{1E5F9292-054C-41DE-891A-88F46AD1C80B}" type="presParOf" srcId="{CD2031D8-2AC0-4760-AA82-07EF3AC47EBE}" destId="{38CBA659-E65F-4378-B5B5-9C890C96B724}" srcOrd="4" destOrd="0" presId="urn:microsoft.com/office/officeart/2005/8/layout/vList2"/>
    <dgm:cxn modelId="{FE92CDCC-6FA0-442E-9C7D-07A1702BC3EA}" type="presParOf" srcId="{CD2031D8-2AC0-4760-AA82-07EF3AC47EBE}" destId="{2B69E5B4-8C26-4174-814F-E146F021A547}" srcOrd="5" destOrd="0" presId="urn:microsoft.com/office/officeart/2005/8/layout/vList2"/>
    <dgm:cxn modelId="{33DE13D3-B77F-4D0A-A32B-06E0F1B65451}" type="presParOf" srcId="{CD2031D8-2AC0-4760-AA82-07EF3AC47EBE}" destId="{27508FB3-F6EA-4AEC-B2FE-8FD86A2EFB00}" srcOrd="6" destOrd="0" presId="urn:microsoft.com/office/officeart/2005/8/layout/vList2"/>
    <dgm:cxn modelId="{740DDA86-64C6-41EA-B5A2-7CFBF04D7BF0}" type="presParOf" srcId="{CD2031D8-2AC0-4760-AA82-07EF3AC47EBE}" destId="{64CD370B-8200-474A-AEDB-4A4A25BE2A5E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65A8BA-DD8B-4476-89ED-495D96159680}">
      <dsp:nvSpPr>
        <dsp:cNvPr id="0" name=""/>
        <dsp:cNvSpPr/>
      </dsp:nvSpPr>
      <dsp:spPr>
        <a:xfrm>
          <a:off x="0" y="86742"/>
          <a:ext cx="4963886" cy="551655"/>
        </a:xfrm>
        <a:prstGeom prst="roundRect">
          <a:avLst/>
        </a:prstGeom>
        <a:solidFill>
          <a:srgbClr val="4CBB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Mission</a:t>
          </a:r>
          <a:endParaRPr lang="en-US" sz="2300" kern="1200" dirty="0"/>
        </a:p>
      </dsp:txBody>
      <dsp:txXfrm>
        <a:off x="26930" y="113672"/>
        <a:ext cx="4910026" cy="497795"/>
      </dsp:txXfrm>
    </dsp:sp>
    <dsp:sp modelId="{7CD2B520-B18E-4009-B10E-B9AC475CAF69}">
      <dsp:nvSpPr>
        <dsp:cNvPr id="0" name=""/>
        <dsp:cNvSpPr/>
      </dsp:nvSpPr>
      <dsp:spPr>
        <a:xfrm>
          <a:off x="0" y="641646"/>
          <a:ext cx="4963886" cy="8331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0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To create eco-friendly home décor that enhances every living space while reducing environmental impact</a:t>
          </a:r>
        </a:p>
      </dsp:txBody>
      <dsp:txXfrm>
        <a:off x="0" y="641646"/>
        <a:ext cx="4963886" cy="833175"/>
      </dsp:txXfrm>
    </dsp:sp>
    <dsp:sp modelId="{0C64D4AC-7BB1-4B3F-8364-A52E8860E96C}">
      <dsp:nvSpPr>
        <dsp:cNvPr id="0" name=""/>
        <dsp:cNvSpPr/>
      </dsp:nvSpPr>
      <dsp:spPr>
        <a:xfrm>
          <a:off x="0" y="1474821"/>
          <a:ext cx="4963886" cy="551655"/>
        </a:xfrm>
        <a:prstGeom prst="roundRect">
          <a:avLst/>
        </a:prstGeom>
        <a:solidFill>
          <a:srgbClr val="4CBB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Vision</a:t>
          </a:r>
        </a:p>
      </dsp:txBody>
      <dsp:txXfrm>
        <a:off x="26930" y="1501751"/>
        <a:ext cx="4910026" cy="497795"/>
      </dsp:txXfrm>
    </dsp:sp>
    <dsp:sp modelId="{F4277F81-075B-4E5B-89E6-C88C6F1D1537}">
      <dsp:nvSpPr>
        <dsp:cNvPr id="0" name=""/>
        <dsp:cNvSpPr/>
      </dsp:nvSpPr>
      <dsp:spPr>
        <a:xfrm>
          <a:off x="0" y="2026477"/>
          <a:ext cx="4963886" cy="57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0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Striving to become a global leader in sustainable design and innovation</a:t>
          </a:r>
        </a:p>
      </dsp:txBody>
      <dsp:txXfrm>
        <a:off x="0" y="2026477"/>
        <a:ext cx="4963886" cy="571320"/>
      </dsp:txXfrm>
    </dsp:sp>
    <dsp:sp modelId="{38CBA659-E65F-4378-B5B5-9C890C96B724}">
      <dsp:nvSpPr>
        <dsp:cNvPr id="0" name=""/>
        <dsp:cNvSpPr/>
      </dsp:nvSpPr>
      <dsp:spPr>
        <a:xfrm>
          <a:off x="0" y="2597797"/>
          <a:ext cx="4963886" cy="551655"/>
        </a:xfrm>
        <a:prstGeom prst="roundRect">
          <a:avLst/>
        </a:prstGeom>
        <a:solidFill>
          <a:srgbClr val="4CBB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Offices</a:t>
          </a:r>
        </a:p>
      </dsp:txBody>
      <dsp:txXfrm>
        <a:off x="26930" y="2624727"/>
        <a:ext cx="4910026" cy="497795"/>
      </dsp:txXfrm>
    </dsp:sp>
    <dsp:sp modelId="{2B69E5B4-8C26-4174-814F-E146F021A547}">
      <dsp:nvSpPr>
        <dsp:cNvPr id="0" name=""/>
        <dsp:cNvSpPr/>
      </dsp:nvSpPr>
      <dsp:spPr>
        <a:xfrm>
          <a:off x="0" y="3149452"/>
          <a:ext cx="4963886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0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4 offices and 35 retail outlets</a:t>
          </a:r>
        </a:p>
      </dsp:txBody>
      <dsp:txXfrm>
        <a:off x="0" y="3149452"/>
        <a:ext cx="4963886" cy="380880"/>
      </dsp:txXfrm>
    </dsp:sp>
    <dsp:sp modelId="{27508FB3-F6EA-4AEC-B2FE-8FD86A2EFB00}">
      <dsp:nvSpPr>
        <dsp:cNvPr id="0" name=""/>
        <dsp:cNvSpPr/>
      </dsp:nvSpPr>
      <dsp:spPr>
        <a:xfrm>
          <a:off x="0" y="3530332"/>
          <a:ext cx="4963886" cy="551655"/>
        </a:xfrm>
        <a:prstGeom prst="roundRect">
          <a:avLst/>
        </a:prstGeom>
        <a:solidFill>
          <a:srgbClr val="4CBB17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Staff</a:t>
          </a:r>
        </a:p>
      </dsp:txBody>
      <dsp:txXfrm>
        <a:off x="26930" y="3557262"/>
        <a:ext cx="4910026" cy="497795"/>
      </dsp:txXfrm>
    </dsp:sp>
    <dsp:sp modelId="{64CD370B-8200-474A-AEDB-4A4A25BE2A5E}">
      <dsp:nvSpPr>
        <dsp:cNvPr id="0" name=""/>
        <dsp:cNvSpPr/>
      </dsp:nvSpPr>
      <dsp:spPr>
        <a:xfrm>
          <a:off x="0" y="4081987"/>
          <a:ext cx="4963886" cy="380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7603" tIns="29210" rIns="163576" bIns="2921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800" kern="1200" dirty="0">
              <a:solidFill>
                <a:schemeClr val="bg1"/>
              </a:solidFill>
            </a:rPr>
            <a:t>Over 500 professionals dedicated to innovation</a:t>
          </a:r>
        </a:p>
      </dsp:txBody>
      <dsp:txXfrm>
        <a:off x="0" y="4081987"/>
        <a:ext cx="4963886" cy="3808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C2B4F-3015-4E48-BE21-2501BE6ADF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F805095-015F-4EC7-8BA6-EADC8F6D96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A4B661-9805-4D72-90C9-71A66D273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2C0C3F-3048-4539-AEF4-F7CE6D1A2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7CC18-31D3-4D99-B9BD-31422B07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384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073E1-347B-48DA-AB96-62AC2AFCA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0C5109-7C75-4AD9-85E8-504022BEB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0D1AF7-183B-4272-BCDA-E265DC7B3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5E3B60-7EE9-4CB8-A397-991FFEBA3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A39DAA-C15C-4D3B-945B-A3737441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133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E4ED7EB-4F64-4BD2-B878-8577F9F72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05491-771B-4B8E-84A2-5B04D62A75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FC8D9-FABD-4A00-B681-46B4447B9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42BEB6-9FE2-454C-989C-EE0D6A0A2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DE9A94-DA90-4C7D-BE45-0AF74C837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210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61B2E-998D-4346-B34A-A9C6796F8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4BBCB9-CE5F-46C1-B5D7-39BC9AC0B6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0E0EE-8B49-497E-8377-6FED60A0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E8B50-97A0-4DD3-9EA8-DC90A4F4E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2CE9B-AEAE-48B3-8891-CC339CA53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15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843F9-E5D4-424C-A98F-5A6581CC9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67A6A-C213-42BF-B156-72AB4BF18E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2BD9A-C038-43E2-B00E-01A8E1B30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145F7B-FBBE-4383-B083-F22604BB8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07DA7-2A97-4F63-8CFD-C72E51DCE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68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5CB17-ABB3-4E6C-B820-702CB34B5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D84D17-E630-4444-A8F5-2C30E991D0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4A9A6D-D320-4E72-A176-E2C5CA736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22A13F-E148-40A1-9BF5-2BCA51EAB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1CEC54-E79C-4652-B736-090BFC181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E8E76C-B012-47F9-AB2D-1BC24375D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197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A92A0-55C4-4634-84E6-036301683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0A11F2-CF5F-4CDB-9326-B96F38CBB6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3A6061-38A6-4927-87DC-EAD989EBC3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F8213-6D52-46D6-B7D6-27CA5C14A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9C095B-9EDC-498D-A198-78D5753F18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9A71D2-F615-4B99-8101-75739037E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A93F55-A3DA-4F69-B5BD-9E79D3EA4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4DDD68-F79A-43EC-9DA9-AB73EC73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640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F799A-D07D-4451-A840-9F3AE294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DD3C90-D2F4-466D-A2AC-6C2D01C867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5E6793-DC1D-4BB6-8DBB-0061B548E3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361250-C3CA-4CC9-9F0C-8E549E396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151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EA6E8B-A83F-4152-B5A7-B2B0B41D6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4B796-9F7A-4BA2-A51C-E0EBE1698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A02C7E-2D41-4316-A200-84D8EECD2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4587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798C6-C0C8-4BDA-B927-15C0DBB9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9D267-C8EB-4CFD-866B-999895E620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A91AC1-E407-493D-9FB7-F5FEDCF78C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37053-EA6D-4448-A9F9-3BA745F2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6F3EC5-914E-4405-9DF3-30917259B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3A386-F382-48A6-A1AC-9DD4343F9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17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9C608-03FB-4B77-9694-5F97CB8C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8576DC-CF02-4B47-90C6-DFE668218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1E7BA1-31C8-4885-8BEC-F43C1A8B8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9ECA9-BBC8-4836-9030-4A79FC9FF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4BB74-5891-4E19-B762-87B7BA5E8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59C41E-070B-41FF-9015-B21F356FF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3497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CEFE8C-4CD1-400B-97FD-52A80AFB69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52169C-2D4A-4029-AD33-91853F0A14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56213D-BAA2-4A32-BD44-91343E81DF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5FCDF-B27F-4C3B-96DD-5AB120C055EA}" type="datetimeFigureOut">
              <a:rPr lang="en-US" smtClean="0"/>
              <a:t>12/13/2024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A41E93-A8FE-461C-957B-88DE9A17E7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EAF5AA-5116-4247-90C3-D0F921485B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424DB-E0CC-4033-8B85-421248C750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3203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jpeg"/><Relationship Id="rId7" Type="http://schemas.openxmlformats.org/officeDocument/2006/relationships/hyperlink" Target="http://www.econestcreation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jpe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97117DA-24C5-4C78-9272-93F0D3C987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7611" y="893618"/>
            <a:ext cx="6188778" cy="507076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AF224AE-9EC1-46D4-A345-B6911079C62C}"/>
              </a:ext>
            </a:extLst>
          </p:cNvPr>
          <p:cNvGrpSpPr/>
          <p:nvPr/>
        </p:nvGrpSpPr>
        <p:grpSpPr>
          <a:xfrm>
            <a:off x="1543049" y="2551836"/>
            <a:ext cx="4552951" cy="1754326"/>
            <a:chOff x="1543049" y="2085975"/>
            <a:chExt cx="4552951" cy="17543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322F940-1E4C-4D62-939C-2AFD0DC5FF04}"/>
                </a:ext>
              </a:extLst>
            </p:cNvPr>
            <p:cNvSpPr txBox="1"/>
            <p:nvPr/>
          </p:nvSpPr>
          <p:spPr>
            <a:xfrm>
              <a:off x="1543049" y="2085975"/>
              <a:ext cx="455295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chemeClr val="bg1"/>
                  </a:solidFill>
                  <a:latin typeface="AvenirNext LT Pro HeavyCn" panose="020B0906020202020204" pitchFamily="34" charset="0"/>
                </a:rPr>
                <a:t>Eco Nest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D3CD4E-F04A-4863-810B-91CA8B63582A}"/>
                </a:ext>
              </a:extLst>
            </p:cNvPr>
            <p:cNvSpPr txBox="1"/>
            <p:nvPr/>
          </p:nvSpPr>
          <p:spPr>
            <a:xfrm>
              <a:off x="1543049" y="3470969"/>
              <a:ext cx="321706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800" dirty="0">
                  <a:solidFill>
                    <a:schemeClr val="bg2">
                      <a:lumMod val="75000"/>
                    </a:schemeClr>
                  </a:solidFill>
                  <a:effectLst/>
                  <a:latin typeface="Calibri" panose="020F0502020204030204" pitchFamily="34" charset="0"/>
                </a:rPr>
                <a:t>A sustainable home décor brand</a:t>
              </a:r>
              <a:endParaRPr lang="en-US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11" name="Oval 10">
            <a:extLst>
              <a:ext uri="{FF2B5EF4-FFF2-40B4-BE49-F238E27FC236}">
                <a16:creationId xmlns:a16="http://schemas.microsoft.com/office/drawing/2014/main" id="{8D296C52-4DB2-4C5A-A38A-0094FE1725F2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908A3D7-A05E-49B0-A63D-AF0FE0F51559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7F53F2D-3B54-4323-8265-51B2F445F9CB}"/>
              </a:ext>
            </a:extLst>
          </p:cNvPr>
          <p:cNvSpPr/>
          <p:nvPr/>
        </p:nvSpPr>
        <p:spPr>
          <a:xfrm>
            <a:off x="0" y="0"/>
            <a:ext cx="92364" cy="6858000"/>
          </a:xfrm>
          <a:prstGeom prst="rect">
            <a:avLst/>
          </a:prstGeom>
          <a:solidFill>
            <a:srgbClr val="4CBB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8B6797A-E421-440F-9845-2F03F6BE4AF7}"/>
              </a:ext>
            </a:extLst>
          </p:cNvPr>
          <p:cNvSpPr/>
          <p:nvPr/>
        </p:nvSpPr>
        <p:spPr>
          <a:xfrm rot="19631149">
            <a:off x="10890253" y="-1139826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695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CA02CE-9C16-4249-9503-001D249EEF81}"/>
              </a:ext>
            </a:extLst>
          </p:cNvPr>
          <p:cNvSpPr txBox="1"/>
          <p:nvPr/>
        </p:nvSpPr>
        <p:spPr>
          <a:xfrm>
            <a:off x="1409700" y="2736502"/>
            <a:ext cx="60960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Name	:	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Jannatul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Ferdaus</a:t>
            </a:r>
            <a:r>
              <a:rPr lang="en-US" sz="280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Mahi</a:t>
            </a:r>
          </a:p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Batch 	:	50</a:t>
            </a:r>
          </a:p>
          <a:p>
            <a:r>
              <a:rPr lang="en-US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Date	:	14-12-24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5ADEF5-D468-4CBC-B0E6-484101979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700" y="1410447"/>
            <a:ext cx="3065393" cy="403710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34925" cap="sq">
            <a:solidFill>
              <a:srgbClr val="EAEAEA"/>
            </a:solidFill>
            <a:miter lim="800000"/>
          </a:ln>
          <a:effectLst>
            <a:reflection blurRad="12700" stA="11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890253" y="-1139826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2312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C41-952F-42DE-8F7E-72BEC6C74A2F}"/>
              </a:ext>
            </a:extLst>
          </p:cNvPr>
          <p:cNvSpPr txBox="1"/>
          <p:nvPr/>
        </p:nvSpPr>
        <p:spPr>
          <a:xfrm>
            <a:off x="771526" y="430988"/>
            <a:ext cx="74104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Company Overview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A151B4-5667-415C-B5DC-EC1110E2AAF3}"/>
              </a:ext>
            </a:extLst>
          </p:cNvPr>
          <p:cNvGrpSpPr/>
          <p:nvPr/>
        </p:nvGrpSpPr>
        <p:grpSpPr>
          <a:xfrm>
            <a:off x="1761068" y="1827784"/>
            <a:ext cx="8669863" cy="4552859"/>
            <a:chOff x="1888921" y="1745366"/>
            <a:chExt cx="8669863" cy="4552859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7D447D8-A7B5-4F17-A4A1-C201E4A72641}"/>
                </a:ext>
              </a:extLst>
            </p:cNvPr>
            <p:cNvGrpSpPr/>
            <p:nvPr/>
          </p:nvGrpSpPr>
          <p:grpSpPr>
            <a:xfrm>
              <a:off x="1888921" y="2467315"/>
              <a:ext cx="3108960" cy="3108960"/>
              <a:chOff x="2049145" y="2820154"/>
              <a:chExt cx="3108960" cy="3108960"/>
            </a:xfrm>
          </p:grpSpPr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4C5EF9C3-0956-4614-B187-365B95626AD3}"/>
                  </a:ext>
                </a:extLst>
              </p:cNvPr>
              <p:cNvSpPr/>
              <p:nvPr/>
            </p:nvSpPr>
            <p:spPr>
              <a:xfrm>
                <a:off x="2049145" y="2820154"/>
                <a:ext cx="3108960" cy="3108960"/>
              </a:xfrm>
              <a:prstGeom prst="flowChartConnector">
                <a:avLst/>
              </a:prstGeom>
              <a:solidFill>
                <a:srgbClr val="4CBB17">
                  <a:alpha val="21000"/>
                </a:srgbClr>
              </a:solidFill>
              <a:ln>
                <a:noFill/>
              </a:ln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Flowchart: Connector 13">
                <a:extLst>
                  <a:ext uri="{FF2B5EF4-FFF2-40B4-BE49-F238E27FC236}">
                    <a16:creationId xmlns:a16="http://schemas.microsoft.com/office/drawing/2014/main" id="{F1466252-B3B5-4B08-88C5-9E3D24F9D342}"/>
                  </a:ext>
                </a:extLst>
              </p:cNvPr>
              <p:cNvSpPr/>
              <p:nvPr/>
            </p:nvSpPr>
            <p:spPr>
              <a:xfrm>
                <a:off x="2140585" y="2911594"/>
                <a:ext cx="2926080" cy="2926080"/>
              </a:xfrm>
              <a:prstGeom prst="flowChartConnector">
                <a:avLst/>
              </a:prstGeom>
              <a:solidFill>
                <a:srgbClr val="4CBB17">
                  <a:alpha val="36000"/>
                </a:srgbClr>
              </a:solidFill>
              <a:ln>
                <a:noFill/>
              </a:ln>
              <a:effectLst>
                <a:reflection endPos="0" dist="508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Flowchart: Connector 3">
                <a:extLst>
                  <a:ext uri="{FF2B5EF4-FFF2-40B4-BE49-F238E27FC236}">
                    <a16:creationId xmlns:a16="http://schemas.microsoft.com/office/drawing/2014/main" id="{82A40606-5434-466B-8AFC-0D796C0BD45C}"/>
                  </a:ext>
                </a:extLst>
              </p:cNvPr>
              <p:cNvSpPr/>
              <p:nvPr/>
            </p:nvSpPr>
            <p:spPr>
              <a:xfrm>
                <a:off x="2232025" y="3003034"/>
                <a:ext cx="2743200" cy="2743200"/>
              </a:xfrm>
              <a:prstGeom prst="flowChartConnector">
                <a:avLst/>
              </a:prstGeom>
              <a:solidFill>
                <a:srgbClr val="4CBB17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E5A0AD-85B1-441E-A662-91788910D626}"/>
                  </a:ext>
                </a:extLst>
              </p:cNvPr>
              <p:cNvSpPr txBox="1"/>
              <p:nvPr/>
            </p:nvSpPr>
            <p:spPr>
              <a:xfrm>
                <a:off x="2488995" y="4174579"/>
                <a:ext cx="2368074" cy="400110"/>
              </a:xfrm>
              <a:prstGeom prst="rect">
                <a:avLst/>
              </a:prstGeom>
              <a:solidFill>
                <a:srgbClr val="4CBB17"/>
              </a:solidFill>
            </p:spPr>
            <p:txBody>
              <a:bodyPr wrap="square">
                <a:spAutoFit/>
              </a:bodyPr>
              <a:lstStyle/>
              <a:p>
                <a:r>
                  <a:rPr lang="en-US" sz="2000" dirty="0">
                    <a:solidFill>
                      <a:schemeClr val="bg1"/>
                    </a:solidFill>
                  </a:rPr>
                  <a:t>Eco Nest Private Ltd.</a:t>
                </a:r>
              </a:p>
            </p:txBody>
          </p:sp>
        </p:grpSp>
        <p:graphicFrame>
          <p:nvGraphicFramePr>
            <p:cNvPr id="18" name="Diagram 17">
              <a:extLst>
                <a:ext uri="{FF2B5EF4-FFF2-40B4-BE49-F238E27FC236}">
                  <a16:creationId xmlns:a16="http://schemas.microsoft.com/office/drawing/2014/main" id="{E065AEE2-0DCE-486B-9774-5FE57649DF6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146728643"/>
                </p:ext>
              </p:extLst>
            </p:nvPr>
          </p:nvGraphicFramePr>
          <p:xfrm>
            <a:off x="5594898" y="1745366"/>
            <a:ext cx="4963886" cy="4552859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163576D-DE91-4621-8891-06410B8C23EC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4870028" y="2198255"/>
            <a:ext cx="597017" cy="190595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0AA7EED-A82A-4383-A187-D0DE0D2AD983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4870028" y="3562351"/>
            <a:ext cx="597017" cy="541862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2EC51331-27D4-4A47-8490-7D631FA11A1E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870028" y="4104213"/>
            <a:ext cx="597017" cy="62256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0E91106-EDF0-4BF9-837C-040B71ECD282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4870028" y="4104213"/>
            <a:ext cx="597017" cy="15774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4053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C41-952F-42DE-8F7E-72BEC6C74A2F}"/>
              </a:ext>
            </a:extLst>
          </p:cNvPr>
          <p:cNvSpPr txBox="1"/>
          <p:nvPr/>
        </p:nvSpPr>
        <p:spPr>
          <a:xfrm>
            <a:off x="771526" y="430988"/>
            <a:ext cx="8245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Key Products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A81DE35-F530-4D9B-9236-39F2676641E1}"/>
              </a:ext>
            </a:extLst>
          </p:cNvPr>
          <p:cNvGrpSpPr/>
          <p:nvPr/>
        </p:nvGrpSpPr>
        <p:grpSpPr>
          <a:xfrm>
            <a:off x="771526" y="2539577"/>
            <a:ext cx="10653070" cy="2223941"/>
            <a:chOff x="771526" y="1803900"/>
            <a:chExt cx="10653070" cy="22239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49030DB-0BE1-4F43-A993-2F6019892033}"/>
                </a:ext>
              </a:extLst>
            </p:cNvPr>
            <p:cNvGrpSpPr/>
            <p:nvPr/>
          </p:nvGrpSpPr>
          <p:grpSpPr>
            <a:xfrm>
              <a:off x="771526" y="1803900"/>
              <a:ext cx="2776536" cy="2223941"/>
              <a:chOff x="771526" y="1803900"/>
              <a:chExt cx="2776536" cy="2223941"/>
            </a:xfrm>
          </p:grpSpPr>
          <p:pic>
            <p:nvPicPr>
              <p:cNvPr id="1028" name="Picture 4" descr="A Guide to Reclaimed Wood Furniture, Wood Recycling and Recycled Furniture  - Best of Exports">
                <a:extLst>
                  <a:ext uri="{FF2B5EF4-FFF2-40B4-BE49-F238E27FC236}">
                    <a16:creationId xmlns:a16="http://schemas.microsoft.com/office/drawing/2014/main" id="{7D5B8744-4294-4F3D-9ADB-841B1DD2B2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26" y="1803900"/>
                <a:ext cx="2776536" cy="17492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4E93514-4D4A-4110-9D6F-DCC906CC0779}"/>
                  </a:ext>
                </a:extLst>
              </p:cNvPr>
              <p:cNvSpPr txBox="1"/>
              <p:nvPr/>
            </p:nvSpPr>
            <p:spPr>
              <a:xfrm>
                <a:off x="771526" y="3658509"/>
                <a:ext cx="2776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Recycled Wooden Furniture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9CB1E99-480D-47C3-AFE4-55A9D6C2A82C}"/>
                </a:ext>
              </a:extLst>
            </p:cNvPr>
            <p:cNvGrpSpPr/>
            <p:nvPr/>
          </p:nvGrpSpPr>
          <p:grpSpPr>
            <a:xfrm>
              <a:off x="4705671" y="1803900"/>
              <a:ext cx="2780658" cy="2223941"/>
              <a:chOff x="4705671" y="1803900"/>
              <a:chExt cx="2780658" cy="2223941"/>
            </a:xfrm>
          </p:grpSpPr>
          <p:pic>
            <p:nvPicPr>
              <p:cNvPr id="1030" name="Picture 6" descr="Eco-Friendly Home Decor | The Eco-Friendly Way to Decorate Your Home">
                <a:extLst>
                  <a:ext uri="{FF2B5EF4-FFF2-40B4-BE49-F238E27FC236}">
                    <a16:creationId xmlns:a16="http://schemas.microsoft.com/office/drawing/2014/main" id="{87FB17B8-F6DF-47A0-A148-8983BAA8BA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5671" y="1803900"/>
                <a:ext cx="2780658" cy="17492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35908D1-827D-4EC8-842C-8D5A465A126F}"/>
                  </a:ext>
                </a:extLst>
              </p:cNvPr>
              <p:cNvSpPr txBox="1"/>
              <p:nvPr/>
            </p:nvSpPr>
            <p:spPr>
              <a:xfrm>
                <a:off x="4822825" y="3658509"/>
                <a:ext cx="2546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Eco-Friendly Décor Items</a:t>
                </a: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2C739963-79EC-433D-9DCD-F446E030CAA3}"/>
                </a:ext>
              </a:extLst>
            </p:cNvPr>
            <p:cNvGrpSpPr/>
            <p:nvPr/>
          </p:nvGrpSpPr>
          <p:grpSpPr>
            <a:xfrm>
              <a:off x="8643938" y="1803900"/>
              <a:ext cx="2780658" cy="2223941"/>
              <a:chOff x="8643938" y="1803900"/>
              <a:chExt cx="2780658" cy="2223941"/>
            </a:xfrm>
          </p:grpSpPr>
          <p:pic>
            <p:nvPicPr>
              <p:cNvPr id="1032" name="Picture 8" descr="Biodegradable Tableware by Allsol International FZE, Made in UAE">
                <a:extLst>
                  <a:ext uri="{FF2B5EF4-FFF2-40B4-BE49-F238E27FC236}">
                    <a16:creationId xmlns:a16="http://schemas.microsoft.com/office/drawing/2014/main" id="{02832FE9-BC46-4D06-96C9-B23552660C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43938" y="1803900"/>
                <a:ext cx="2780658" cy="1749254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4F834EFA-62D6-41E1-9780-B8787BF2C719}"/>
                  </a:ext>
                </a:extLst>
              </p:cNvPr>
              <p:cNvSpPr txBox="1"/>
              <p:nvPr/>
            </p:nvSpPr>
            <p:spPr>
              <a:xfrm>
                <a:off x="8645999" y="3658509"/>
                <a:ext cx="27765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Biodegradable Kitchenware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579209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C41-952F-42DE-8F7E-72BEC6C74A2F}"/>
              </a:ext>
            </a:extLst>
          </p:cNvPr>
          <p:cNvSpPr txBox="1"/>
          <p:nvPr/>
        </p:nvSpPr>
        <p:spPr>
          <a:xfrm>
            <a:off x="771526" y="430988"/>
            <a:ext cx="8245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Key Services </a:t>
            </a:r>
          </a:p>
        </p:txBody>
      </p:sp>
      <p:sp>
        <p:nvSpPr>
          <p:cNvPr id="2" name="AutoShape 4" descr="Custom Factory Modern 5 Star Hotel Room Decor Ideas Luxury Interior Design  Wooden Bedroom Furniture Set - Bedroom Bed, Chinese Furniture |  Made-in-China.com">
            <a:extLst>
              <a:ext uri="{FF2B5EF4-FFF2-40B4-BE49-F238E27FC236}">
                <a16:creationId xmlns:a16="http://schemas.microsoft.com/office/drawing/2014/main" id="{3CE36837-3CC6-4C61-B028-0DDB70C23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3CBCDA-0997-4974-8B8F-A2E6FA3000D8}"/>
              </a:ext>
            </a:extLst>
          </p:cNvPr>
          <p:cNvGrpSpPr/>
          <p:nvPr/>
        </p:nvGrpSpPr>
        <p:grpSpPr>
          <a:xfrm>
            <a:off x="2295527" y="2539577"/>
            <a:ext cx="2776536" cy="2223941"/>
            <a:chOff x="3806827" y="2539577"/>
            <a:chExt cx="2776536" cy="2223941"/>
          </a:xfrm>
        </p:grpSpPr>
        <p:pic>
          <p:nvPicPr>
            <p:cNvPr id="2050" name="Picture 2" descr="RH Interior Design">
              <a:extLst>
                <a:ext uri="{FF2B5EF4-FFF2-40B4-BE49-F238E27FC236}">
                  <a16:creationId xmlns:a16="http://schemas.microsoft.com/office/drawing/2014/main" id="{D69A8A09-181E-46C4-9169-AD08CFC129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06827" y="2539577"/>
              <a:ext cx="2776536" cy="17492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7815D9-ABE4-412D-9C39-D06B9E5728E1}"/>
                </a:ext>
              </a:extLst>
            </p:cNvPr>
            <p:cNvSpPr txBox="1"/>
            <p:nvPr/>
          </p:nvSpPr>
          <p:spPr>
            <a:xfrm>
              <a:off x="4051697" y="4394186"/>
              <a:ext cx="22867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Custom Décor Orders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9C2DC3C-7475-4EA0-A195-1104B34A0C2F}"/>
              </a:ext>
            </a:extLst>
          </p:cNvPr>
          <p:cNvGrpSpPr/>
          <p:nvPr/>
        </p:nvGrpSpPr>
        <p:grpSpPr>
          <a:xfrm>
            <a:off x="7119937" y="2539577"/>
            <a:ext cx="2776536" cy="2223941"/>
            <a:chOff x="6996905" y="2539577"/>
            <a:chExt cx="2776536" cy="2223941"/>
          </a:xfrm>
        </p:grpSpPr>
        <p:pic>
          <p:nvPicPr>
            <p:cNvPr id="2056" name="Picture 8" descr="Bedroom Decor Ideas for 2023: Custom, Cocooning, &amp; Chic - Homilo">
              <a:extLst>
                <a:ext uri="{FF2B5EF4-FFF2-40B4-BE49-F238E27FC236}">
                  <a16:creationId xmlns:a16="http://schemas.microsoft.com/office/drawing/2014/main" id="{2124E1B6-C0E8-4A1B-96C5-146396DD0A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6905" y="2539577"/>
              <a:ext cx="2776536" cy="1749254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B52AD7-41EF-41CD-9BB8-669239BAD70B}"/>
                </a:ext>
              </a:extLst>
            </p:cNvPr>
            <p:cNvSpPr txBox="1"/>
            <p:nvPr/>
          </p:nvSpPr>
          <p:spPr>
            <a:xfrm>
              <a:off x="7241775" y="4394186"/>
              <a:ext cx="22867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Custom Décor Orders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8494375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C41-952F-42DE-8F7E-72BEC6C74A2F}"/>
              </a:ext>
            </a:extLst>
          </p:cNvPr>
          <p:cNvSpPr txBox="1"/>
          <p:nvPr/>
        </p:nvSpPr>
        <p:spPr>
          <a:xfrm>
            <a:off x="771526" y="430988"/>
            <a:ext cx="87153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Sales and Market Analysis</a:t>
            </a:r>
          </a:p>
        </p:txBody>
      </p:sp>
      <p:sp>
        <p:nvSpPr>
          <p:cNvPr id="2" name="AutoShape 4" descr="Custom Factory Modern 5 Star Hotel Room Decor Ideas Luxury Interior Design  Wooden Bedroom Furniture Set - Bedroom Bed, Chinese Furniture |  Made-in-China.com">
            <a:extLst>
              <a:ext uri="{FF2B5EF4-FFF2-40B4-BE49-F238E27FC236}">
                <a16:creationId xmlns:a16="http://schemas.microsoft.com/office/drawing/2014/main" id="{3CE36837-3CC6-4C61-B028-0DDB70C23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63DCA08-770B-4578-862E-392C36BE93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0186586"/>
              </p:ext>
            </p:extLst>
          </p:nvPr>
        </p:nvGraphicFramePr>
        <p:xfrm>
          <a:off x="2540000" y="1600200"/>
          <a:ext cx="7112000" cy="44873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5642899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8157C41-952F-42DE-8F7E-72BEC6C74A2F}"/>
              </a:ext>
            </a:extLst>
          </p:cNvPr>
          <p:cNvSpPr txBox="1"/>
          <p:nvPr/>
        </p:nvSpPr>
        <p:spPr>
          <a:xfrm>
            <a:off x="509134" y="533400"/>
            <a:ext cx="1117373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</a:rPr>
              <a:t>Discover Our Dynamic Workspaces</a:t>
            </a:r>
          </a:p>
        </p:txBody>
      </p:sp>
      <p:sp>
        <p:nvSpPr>
          <p:cNvPr id="2" name="AutoShape 4" descr="Custom Factory Modern 5 Star Hotel Room Decor Ideas Luxury Interior Design  Wooden Bedroom Furniture Set - Bedroom Bed, Chinese Furniture |  Made-in-China.com">
            <a:extLst>
              <a:ext uri="{FF2B5EF4-FFF2-40B4-BE49-F238E27FC236}">
                <a16:creationId xmlns:a16="http://schemas.microsoft.com/office/drawing/2014/main" id="{3CE36837-3CC6-4C61-B028-0DDB70C23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AQOnWt9_rGlOa8VGVI87mvBzW-C4VNG4ViwsoXzbQv8G-lWjRFbRgOq6xUwU9VQNQ8T08H3dsWCLFgHhhhH0mAIY">
            <a:hlinkClick r:id="" action="ppaction://media"/>
            <a:extLst>
              <a:ext uri="{FF2B5EF4-FFF2-40B4-BE49-F238E27FC236}">
                <a16:creationId xmlns:a16="http://schemas.microsoft.com/office/drawing/2014/main" id="{DB5714E5-E82C-4946-8E13-AD7493AB6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15269" y="2232251"/>
            <a:ext cx="7056662" cy="396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651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3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37F045-5585-455C-8029-F2E865CD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0492">
            <a:off x="9913991" y="4876939"/>
            <a:ext cx="2926080" cy="239748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4" descr="Custom Factory Modern 5 Star Hotel Room Decor Ideas Luxury Interior Design  Wooden Bedroom Furniture Set - Bedroom Bed, Chinese Furniture |  Made-in-China.com">
            <a:extLst>
              <a:ext uri="{FF2B5EF4-FFF2-40B4-BE49-F238E27FC236}">
                <a16:creationId xmlns:a16="http://schemas.microsoft.com/office/drawing/2014/main" id="{3CE36837-3CC6-4C61-B028-0DDB70C23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6" name="Picture 4" descr="Best OFFICE Interior Design In Bangladesh| BD INTERIOR">
            <a:extLst>
              <a:ext uri="{FF2B5EF4-FFF2-40B4-BE49-F238E27FC236}">
                <a16:creationId xmlns:a16="http://schemas.microsoft.com/office/drawing/2014/main" id="{02F95EEB-3200-4CFB-9177-FDBC6FB79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69" y="797996"/>
            <a:ext cx="2913062" cy="3122165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orporate Office Interior Design Company in Bangladesh">
            <a:extLst>
              <a:ext uri="{FF2B5EF4-FFF2-40B4-BE49-F238E27FC236}">
                <a16:creationId xmlns:a16="http://schemas.microsoft.com/office/drawing/2014/main" id="{5D3ED01F-6C80-4FFD-AF51-D8D0BC117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969" y="4212373"/>
            <a:ext cx="3416697" cy="2114329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Office interior design in Bangladesh">
            <a:extLst>
              <a:ext uri="{FF2B5EF4-FFF2-40B4-BE49-F238E27FC236}">
                <a16:creationId xmlns:a16="http://schemas.microsoft.com/office/drawing/2014/main" id="{F48404A4-A17D-493C-B787-D3B65CEA5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029" y="797996"/>
            <a:ext cx="3416697" cy="2114329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Interior Design Cost in Bangladesh by Interior Studio Ace">
            <a:extLst>
              <a:ext uri="{FF2B5EF4-FFF2-40B4-BE49-F238E27FC236}">
                <a16:creationId xmlns:a16="http://schemas.microsoft.com/office/drawing/2014/main" id="{FCA46DD7-EC76-44EA-9C10-16B991C93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4784" y="3204538"/>
            <a:ext cx="2910942" cy="3122165"/>
          </a:xfrm>
          <a:prstGeom prst="roundRect">
            <a:avLst>
              <a:gd name="adj" fmla="val 16667"/>
            </a:avLst>
          </a:prstGeom>
          <a:ln>
            <a:solidFill>
              <a:schemeClr val="bg1"/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8D694B55-8CD2-46A2-BFB3-779619E0F4B4}"/>
              </a:ext>
            </a:extLst>
          </p:cNvPr>
          <p:cNvGrpSpPr/>
          <p:nvPr/>
        </p:nvGrpSpPr>
        <p:grpSpPr>
          <a:xfrm>
            <a:off x="8048520" y="2613392"/>
            <a:ext cx="3270250" cy="1631216"/>
            <a:chOff x="8001000" y="1833927"/>
            <a:chExt cx="3270250" cy="163121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6E1D8CB-1581-46EC-BA2C-F6B38ADC1A0E}"/>
                </a:ext>
              </a:extLst>
            </p:cNvPr>
            <p:cNvSpPr txBox="1"/>
            <p:nvPr/>
          </p:nvSpPr>
          <p:spPr>
            <a:xfrm>
              <a:off x="8001000" y="1833927"/>
              <a:ext cx="327025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4000" b="1" dirty="0">
                  <a:solidFill>
                    <a:schemeClr val="bg1"/>
                  </a:solidFill>
                </a:rPr>
                <a:t>Contact Info</a:t>
              </a:r>
              <a:endParaRPr lang="en-US" sz="4000" dirty="0">
                <a:solidFill>
                  <a:schemeClr val="bg1"/>
                </a:solidFill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7736107-BF10-4CB7-B9C5-0F6AB95EA696}"/>
                </a:ext>
              </a:extLst>
            </p:cNvPr>
            <p:cNvGrpSpPr/>
            <p:nvPr/>
          </p:nvGrpSpPr>
          <p:grpSpPr>
            <a:xfrm>
              <a:off x="8089214" y="2541813"/>
              <a:ext cx="3093822" cy="923330"/>
              <a:chOff x="8444461" y="2505670"/>
              <a:chExt cx="3093822" cy="92333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B3C4C8E-3157-4C0C-BC37-0934AEA5A060}"/>
                  </a:ext>
                </a:extLst>
              </p:cNvPr>
              <p:cNvSpPr txBox="1"/>
              <p:nvPr/>
            </p:nvSpPr>
            <p:spPr>
              <a:xfrm>
                <a:off x="8627341" y="2505670"/>
                <a:ext cx="291094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 </a:t>
                </a:r>
                <a:r>
                  <a:rPr lang="en-US" dirty="0">
                    <a:solidFill>
                      <a:schemeClr val="bg1"/>
                    </a:solidFill>
                  </a:rPr>
                  <a:t>info@econestcreations.com</a:t>
                </a: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+123-456-7890</a:t>
                </a:r>
              </a:p>
              <a:p>
                <a:r>
                  <a:rPr lang="en-US" dirty="0">
                    <a:hlinkClick r:id="rId7"/>
                  </a:rPr>
                  <a:t>www.econestcreations.com</a:t>
                </a:r>
                <a:endParaRPr lang="en-US" dirty="0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199A68E6-AA5C-40A1-B3D9-0683B3A4BC21}"/>
                  </a:ext>
                </a:extLst>
              </p:cNvPr>
              <p:cNvGrpSpPr/>
              <p:nvPr/>
            </p:nvGrpSpPr>
            <p:grpSpPr>
              <a:xfrm>
                <a:off x="8444461" y="2605005"/>
                <a:ext cx="182880" cy="763035"/>
                <a:chOff x="8444461" y="2605005"/>
                <a:chExt cx="182880" cy="763035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AAB9D3A9-E633-44BE-9AF1-804982BC38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461" y="2875895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BC3F82EB-2689-4AE6-9C02-9DAF4259D9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461" y="2605005"/>
                  <a:ext cx="182880" cy="18288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D8A818D-5D24-4C37-99C8-CCF290379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444461" y="3185160"/>
                  <a:ext cx="182880" cy="18288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4729899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5B37F045-5585-455C-8029-F2E865CD39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430492">
            <a:off x="9913991" y="4876939"/>
            <a:ext cx="2926080" cy="239748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44F7C61-3457-463E-B66C-306630C0AAF0}"/>
              </a:ext>
            </a:extLst>
          </p:cNvPr>
          <p:cNvSpPr/>
          <p:nvPr/>
        </p:nvSpPr>
        <p:spPr>
          <a:xfrm rot="19631149">
            <a:off x="-676274" y="-390525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64AD8A1-0D62-479B-8109-4381D6011462}"/>
              </a:ext>
            </a:extLst>
          </p:cNvPr>
          <p:cNvSpPr/>
          <p:nvPr/>
        </p:nvSpPr>
        <p:spPr>
          <a:xfrm rot="19631149">
            <a:off x="-1276348" y="5667374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6D5C861-5A85-42C8-AD16-B34508D63DDC}"/>
              </a:ext>
            </a:extLst>
          </p:cNvPr>
          <p:cNvSpPr/>
          <p:nvPr/>
        </p:nvSpPr>
        <p:spPr>
          <a:xfrm rot="19631149">
            <a:off x="10933796" y="-1139827"/>
            <a:ext cx="2895600" cy="1847850"/>
          </a:xfrm>
          <a:prstGeom prst="ellipse">
            <a:avLst/>
          </a:prstGeom>
          <a:solidFill>
            <a:srgbClr val="4CBB17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AutoShape 4" descr="Custom Factory Modern 5 Star Hotel Room Decor Ideas Luxury Interior Design  Wooden Bedroom Furniture Set - Bedroom Bed, Chinese Furniture |  Made-in-China.com">
            <a:extLst>
              <a:ext uri="{FF2B5EF4-FFF2-40B4-BE49-F238E27FC236}">
                <a16:creationId xmlns:a16="http://schemas.microsoft.com/office/drawing/2014/main" id="{3CE36837-3CC6-4C61-B028-0DDB70C23DC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FEB32C-D484-417B-A97F-AC5DEFAA7B53}"/>
              </a:ext>
            </a:extLst>
          </p:cNvPr>
          <p:cNvSpPr/>
          <p:nvPr/>
        </p:nvSpPr>
        <p:spPr>
          <a:xfrm>
            <a:off x="2214937" y="2028616"/>
            <a:ext cx="7762125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3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3851882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</TotalTime>
  <Words>115</Words>
  <Application>Microsoft Office PowerPoint</Application>
  <PresentationFormat>Widescreen</PresentationFormat>
  <Paragraphs>29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AvenirNext LT Pro HeavyCn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Sabbir Ahmed Salman</dc:creator>
  <cp:lastModifiedBy>Sabbir Ahmed Salman</cp:lastModifiedBy>
  <cp:revision>9</cp:revision>
  <dcterms:created xsi:type="dcterms:W3CDTF">2024-12-13T15:14:38Z</dcterms:created>
  <dcterms:modified xsi:type="dcterms:W3CDTF">2024-12-13T19:42:24Z</dcterms:modified>
</cp:coreProperties>
</file>